
<file path=[Content_Types].xml><?xml version="1.0" encoding="utf-8"?>
<Types xmlns="http://schemas.openxmlformats.org/package/2006/content-types"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Workshop: Øvelseseksempel" id="{8C179ED8-6B77-4C80-A55B-102FFB037A3F}">
          <p14:sldIdLst>
            <p14:sldId id="256"/>
            <p14:sldId id="257"/>
            <p14:sldId id="258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5"/>
  </p:normalViewPr>
  <p:slideViewPr>
    <p:cSldViewPr snapToGrid="0">
      <p:cViewPr varScale="1">
        <p:scale>
          <a:sx n="119" d="100"/>
          <a:sy n="119" d="100"/>
        </p:scale>
        <p:origin x="85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GB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v>Deltagere</c:v>
          </c:tx>
          <c:spPr>
            <a:solidFill>
              <a:srgbClr val="102F49"/>
            </a:solidFill>
          </c:spPr>
          <c:invertIfNegative val="1"/>
          <c:dLbls>
            <c:spPr>
              <a:noFill/>
              <a:ln>
                <a:noFill/>
              </a:ln>
              <a:effectLst/>
            </c:spPr>
            <c:txPr>
              <a:bodyPr anchorCtr="1"/>
              <a:lstStyle/>
              <a:p>
                <a:pPr>
                  <a:defRPr lang="da-DK" sz="3000" b="1" dirty="0">
                    <a:solidFill>
                      <a:srgbClr val="102F49"/>
                    </a:solidFill>
                    <a:latin typeface="Atkinson Hyperlegible Next"/>
                    <a:ea typeface="Atkinson Hyperlegible Next"/>
                    <a:cs typeface="Atkinson Hyperlegible Next"/>
                  </a:defRPr>
                </a:pPr>
                <a:endParaRPr lang="en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'Chart Data'!$A$2:$A$3</c:f>
              <c:strCache>
                <c:ptCount val="2"/>
                <c:pt idx="0">
                  <c:v>I lokalet</c:v>
                </c:pt>
                <c:pt idx="1">
                  <c:v>Online</c:v>
                </c:pt>
              </c:strCache>
            </c:strRef>
          </c:cat>
          <c:val>
            <c:numRef>
              <c:f>'Chart Data'!$B$2:$B$3</c:f>
              <c:numCache>
                <c:formatCode>General</c:formatCode>
                <c:ptCount val="2"/>
                <c:pt idx="0">
                  <c:v>12</c:v>
                </c:pt>
                <c:pt idx="1">
                  <c:v>8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EE22-FC4E-AC06-DD2DC553A61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axId val="48650112"/>
        <c:axId val="48672768"/>
      </c:barChart>
      <c:catAx>
        <c:axId val="486501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0">
            <a:noFill/>
          </a:ln>
        </c:spPr>
        <c:txPr>
          <a:bodyPr anchorCtr="1"/>
          <a:lstStyle/>
          <a:p>
            <a:pPr>
              <a:defRPr lang="da-DK" sz="3000" dirty="0">
                <a:solidFill>
                  <a:srgbClr val="102F49"/>
                </a:solidFill>
                <a:latin typeface="Atkinson Hyperlegible Next"/>
                <a:ea typeface="Atkinson Hyperlegible Next"/>
                <a:cs typeface="Atkinson Hyperlegible Next"/>
              </a:defRPr>
            </a:pPr>
            <a:endParaRPr lang="en-DK"/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  <c:max val="15"/>
          <c:min val="0"/>
        </c:scaling>
        <c:delete val="1"/>
        <c:axPos val="b"/>
        <c:numFmt formatCode="General" sourceLinked="1"/>
        <c:majorTickMark val="none"/>
        <c:minorTickMark val="none"/>
        <c:tickLblPos val="nextTo"/>
        <c:crossAx val="48650112"/>
        <c:crosses val="autoZero"/>
        <c:crossBetween val="between"/>
      </c:valAx>
      <c:spPr>
        <a:solidFill>
          <a:srgbClr val="FAF8F3"/>
        </a:solidFill>
      </c:spPr>
    </c:plotArea>
    <c:plotVisOnly val="1"/>
    <c:dispBlanksAs val="zero"/>
    <c:showDLblsOverMax val="1"/>
  </c:chart>
  <c:spPr>
    <a:solidFill>
      <a:srgbClr val="FAF8F3"/>
    </a:solidFill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Dette er en opdigtet workshop. Præsentationen er lavet til Forlæns’ guide om tilgængelige PowerPoint-præsentationer. Navne, deltagertal, og program er eksempler.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Diagrammet bruger opdigtede øvelsesdata: 12 deltagere i lokalet og 8 online, i alt 20. Ingen måling eller kundedata ligger bag.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Linket fører til Forlæns’ vejledning i tilgængelige Word-dokumenter: https://forlaens.com/tilgaengelige-word-dokumenter/ . Linkteksten fortæller, hvad læseren får.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068729B1-3292-470D-9FBE-056F4EEAD8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/>
          <a:lstStyle>
            <a:defPPr algn="ctr">
              <a:defRPr lang="da-DK" sz="4800" b="1" dirty="0">
                <a:solidFill>
                  <a:schemeClr val="tx1"/>
                </a:solidFill>
                <a:latin typeface="Atkinson Hyperlegible Nex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D082AF90-32C8-4563-B98A-EBCB92FE21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/>
          <a:lstStyle>
            <a:defPPr algn="ctr">
              <a:defRPr lang="da-DK" sz="2800" b="0" dirty="0">
                <a:solidFill>
                  <a:schemeClr val="tx1"/>
                </a:solidFill>
                <a:latin typeface="Atkinson Hyperlegible Nex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A715FAE9-DC8F-4D90-A137-82262687F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/>
          <a:lstStyle>
            <a:defPPr algn="ctr">
              <a:defRPr lang="da-DK" sz="4200" b="1" dirty="0">
                <a:solidFill>
                  <a:schemeClr val="tx1"/>
                </a:solidFill>
                <a:latin typeface="Atkinson Hyperlegible Nex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AABA77CA-BA5D-4B6D-AB3C-C35E24BB3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/>
          <a:lstStyle>
            <a:defPPr algn="l">
              <a:defRPr lang="da-DK" sz="3300" b="1" dirty="0">
                <a:solidFill>
                  <a:schemeClr val="tx1"/>
                </a:solidFill>
                <a:latin typeface="Atkinson Hyperlegible Nex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A0A68BB7-8281-4700-9DD1-56AAFD9EB8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/>
          <a:lstStyle>
            <a:defPPr algn="l">
              <a:defRPr lang="da-DK" sz="2800" b="0" dirty="0">
                <a:solidFill>
                  <a:schemeClr val="tx1"/>
                </a:solidFill>
                <a:latin typeface="Atkinson Hyperlegible Nex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9E0FA830-BC83-4D54-A5CF-38714B9E20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/>
          <a:lstStyle>
            <a:defPPr algn="l">
              <a:defRPr lang="da-DK" sz="3300" b="1" dirty="0">
                <a:solidFill>
                  <a:schemeClr val="tx1"/>
                </a:solidFill>
                <a:latin typeface="Atkinson Hyperlegible Nex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E269D4C4-13BF-4D0F-98E5-78B7416C42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/>
          <a:lstStyle>
            <a:defPPr algn="l">
              <a:defRPr lang="da-DK" sz="2800" b="0" dirty="0">
                <a:solidFill>
                  <a:schemeClr val="tx1"/>
                </a:solidFill>
                <a:latin typeface="Atkinson Hyperlegible Nex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1D4337F4-6184-4DBE-B9D2-015A96124C81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/>
          <a:lstStyle>
            <a:defPPr algn="l">
              <a:defRPr lang="da-DK" sz="2800" b="0" dirty="0">
                <a:solidFill>
                  <a:schemeClr val="tx1"/>
                </a:solidFill>
                <a:latin typeface="Atkinson Hyperlegible Nex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D32B979B-AEBF-4E31-BDC9-382DAE0E50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/>
          <a:lstStyle>
            <a:defPPr algn="l">
              <a:defRPr lang="da-DK" sz="3300" b="1" dirty="0">
                <a:solidFill>
                  <a:schemeClr val="tx1"/>
                </a:solidFill>
                <a:latin typeface="Atkinson Hyperlegible Nex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D8093539-F32E-4CCE-B83A-41B2CBA585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/>
          <a:lstStyle>
            <a:defPPr algn="l">
              <a:defRPr lang="da-DK" sz="2800" b="0" dirty="0">
                <a:solidFill>
                  <a:schemeClr val="tx1"/>
                </a:solidFill>
                <a:latin typeface="Atkinson Hyperlegible Nex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el og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4740AE45-8861-43CA-9814-766C60E398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0" y="609600"/>
            <a:ext cx="10744200" cy="1314450"/>
          </a:xfrm>
          <a:prstGeom prst="rect">
            <a:avLst/>
          </a:prstGeom>
        </p:spPr>
        <p:txBody>
          <a:bodyPr/>
          <a:lstStyle>
            <a:defPPr>
              <a:defRPr lang="da-DK" sz="4200" b="1" dirty="0">
                <a:solidFill>
                  <a:srgbClr val="102F49"/>
                </a:solidFill>
                <a:latin typeface="Atkinson Hyperlegible Next"/>
              </a:defRPr>
            </a:defPPr>
          </a:lstStyle>
          <a:p>
            <a:pPr>
              <a:defRPr lang="da-DK" sz="4200" b="1" dirty="0">
                <a:solidFill>
                  <a:srgbClr val="102F49"/>
                </a:solidFill>
                <a:latin typeface="Atkinson Hyperlegible Next"/>
              </a:defRPr>
            </a:pPr>
            <a:r>
              <a:rPr lang="da-DK" sz="4200" b="1" dirty="0">
                <a:solidFill>
                  <a:srgbClr val="102F49"/>
                </a:solidFill>
                <a:latin typeface="Atkinson Hyperlegible Next"/>
              </a:rPr>
              <a:t>Titel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l">
        <a:lnSpc>
          <a:spcPct val="90000"/>
        </a:lnSpc>
        <a:spcBef>
          <a:spcPts val="0"/>
        </a:spcBef>
        <a:buNone/>
        <a:defRPr lang="da-DK" sz="4400" dirty="0">
          <a:solidFill>
            <a:schemeClr val="tx1"/>
          </a:solidFill>
          <a:latin typeface="Atkinson Hyperlegible Nex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lang="da-DK" sz="2800" dirty="0">
          <a:solidFill>
            <a:schemeClr val="tx1"/>
          </a:solidFill>
          <a:latin typeface="Atkinson Hyperlegible Nex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lang="da-DK" sz="2800" dirty="0">
          <a:solidFill>
            <a:schemeClr val="tx1"/>
          </a:solidFill>
          <a:latin typeface="Atkinson Hyperlegible Nex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lang="da-DK" sz="2800" dirty="0">
          <a:solidFill>
            <a:schemeClr val="tx1"/>
          </a:solidFill>
          <a:latin typeface="Atkinson Hyperlegible Nex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lang="da-DK" sz="2800" dirty="0">
          <a:solidFill>
            <a:schemeClr val="tx1"/>
          </a:solidFill>
          <a:latin typeface="Atkinson Hyperlegible Nex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lang="da-DK" sz="2800" dirty="0">
          <a:solidFill>
            <a:schemeClr val="tx1"/>
          </a:solidFill>
          <a:latin typeface="Atkinson Hyperlegible Nex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lang="da-DK" sz="2800" dirty="0">
          <a:solidFill>
            <a:schemeClr val="tx1"/>
          </a:solidFill>
          <a:latin typeface="Atkinson Hyperlegible Nex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lang="da-DK" sz="2800" dirty="0">
          <a:solidFill>
            <a:schemeClr val="tx1"/>
          </a:solidFill>
          <a:latin typeface="Atkinson Hyperlegible Nex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lang="da-DK" sz="2800" dirty="0">
          <a:solidFill>
            <a:schemeClr val="tx1"/>
          </a:solidFill>
          <a:latin typeface="Atkinson Hyperlegible Nex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lang="da-DK" sz="2800" dirty="0">
          <a:solidFill>
            <a:schemeClr val="tx1"/>
          </a:solidFill>
          <a:latin typeface="Atkinson Hyperlegible Next"/>
          <a:ea typeface="+mn-lt"/>
          <a:cs typeface="+mn-lt"/>
        </a:defRPr>
      </a:lvl9pPr>
    </p:bodyStyle>
    <p:otherStyle>
      <a:lvl1pPr marL="0" algn="l">
        <a:buNone/>
        <a:defRPr lang="da-DK" sz="2800" dirty="0">
          <a:solidFill>
            <a:schemeClr val="tx1"/>
          </a:solidFill>
          <a:latin typeface="Atkinson Hyperlegible Next"/>
          <a:ea typeface="+mn-lt"/>
          <a:cs typeface="+mn-lt"/>
        </a:defRPr>
      </a:lvl1pPr>
      <a:lvl2pPr marL="457200" algn="l">
        <a:buNone/>
        <a:defRPr lang="da-DK" sz="2800" dirty="0">
          <a:solidFill>
            <a:schemeClr val="tx1"/>
          </a:solidFill>
          <a:latin typeface="Atkinson Hyperlegible Next"/>
          <a:ea typeface="+mn-lt"/>
          <a:cs typeface="+mn-lt"/>
        </a:defRPr>
      </a:lvl2pPr>
      <a:lvl3pPr marL="914400" algn="l">
        <a:buNone/>
        <a:defRPr lang="da-DK" sz="2800" dirty="0">
          <a:solidFill>
            <a:schemeClr val="tx1"/>
          </a:solidFill>
          <a:latin typeface="Atkinson Hyperlegible Next"/>
          <a:ea typeface="+mn-lt"/>
          <a:cs typeface="+mn-lt"/>
        </a:defRPr>
      </a:lvl3pPr>
      <a:lvl4pPr marL="1371600" algn="l">
        <a:buNone/>
        <a:defRPr lang="da-DK" sz="2800" dirty="0">
          <a:solidFill>
            <a:schemeClr val="tx1"/>
          </a:solidFill>
          <a:latin typeface="Atkinson Hyperlegible Next"/>
          <a:ea typeface="+mn-lt"/>
          <a:cs typeface="+mn-lt"/>
        </a:defRPr>
      </a:lvl4pPr>
      <a:lvl5pPr marL="1828800" algn="l">
        <a:buNone/>
        <a:defRPr lang="da-DK" sz="2800" dirty="0">
          <a:solidFill>
            <a:schemeClr val="tx1"/>
          </a:solidFill>
          <a:latin typeface="Atkinson Hyperlegible Next"/>
          <a:ea typeface="+mn-lt"/>
          <a:cs typeface="+mn-lt"/>
        </a:defRPr>
      </a:lvl5pPr>
      <a:lvl6pPr marL="2286000" algn="l">
        <a:buNone/>
        <a:defRPr lang="da-DK" sz="2800" dirty="0">
          <a:solidFill>
            <a:schemeClr val="tx1"/>
          </a:solidFill>
          <a:latin typeface="Atkinson Hyperlegible Next"/>
          <a:ea typeface="+mn-lt"/>
          <a:cs typeface="+mn-lt"/>
        </a:defRPr>
      </a:lvl6pPr>
      <a:lvl7pPr marL="2743200" algn="l">
        <a:buNone/>
        <a:defRPr lang="da-DK" sz="2800" dirty="0">
          <a:solidFill>
            <a:schemeClr val="tx1"/>
          </a:solidFill>
          <a:latin typeface="Atkinson Hyperlegible Next"/>
          <a:ea typeface="+mn-lt"/>
          <a:cs typeface="+mn-lt"/>
        </a:defRPr>
      </a:lvl7pPr>
      <a:lvl8pPr marL="3200400" algn="l">
        <a:buNone/>
        <a:defRPr lang="da-DK" sz="2800" dirty="0">
          <a:solidFill>
            <a:schemeClr val="tx1"/>
          </a:solidFill>
          <a:latin typeface="Atkinson Hyperlegible Next"/>
          <a:ea typeface="+mn-lt"/>
          <a:cs typeface="+mn-lt"/>
        </a:defRPr>
      </a:lvl8pPr>
      <a:lvl9pPr marL="3657600" algn="l">
        <a:buNone/>
        <a:defRPr lang="da-DK" sz="2800" dirty="0">
          <a:solidFill>
            <a:schemeClr val="tx1"/>
          </a:solidFill>
          <a:latin typeface="Atkinson Hyperlegible Nex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forlaens.com/tilgaengelige-word-dokumenter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">
            <a:extLst>
              <a:ext uri="{FF2B5EF4-FFF2-40B4-BE49-F238E27FC236}">
                <a16:creationId xmlns:a16="http://schemas.microsoft.com/office/drawing/2014/main" id="{4740AE45-8861-43CA-9814-766C60E3984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>
              <a:defRPr lang="da-DK" sz="4200" b="1" dirty="0">
                <a:solidFill>
                  <a:srgbClr val="102F49"/>
                </a:solidFill>
                <a:latin typeface="Atkinson Hyperlegible Next"/>
              </a:defRPr>
            </a:defPPr>
          </a:lstStyle>
          <a:p>
            <a:pPr>
              <a:defRPr lang="da-DK" sz="4200" b="1" dirty="0">
                <a:solidFill>
                  <a:srgbClr val="102F49"/>
                </a:solidFill>
                <a:latin typeface="Atkinson Hyperlegible Next"/>
              </a:defRPr>
            </a:pPr>
            <a:r>
              <a:rPr lang="da-DK" sz="4200" b="1" dirty="0">
                <a:solidFill>
                  <a:srgbClr val="102F49"/>
                </a:solidFill>
                <a:latin typeface="Atkinson Hyperlegible Next"/>
              </a:rPr>
              <a:t>Workshop om</a:t>
            </a:r>
          </a:p>
          <a:p>
            <a:pPr>
              <a:defRPr lang="da-DK" sz="4200" b="1" dirty="0">
                <a:solidFill>
                  <a:srgbClr val="102F49"/>
                </a:solidFill>
                <a:latin typeface="Atkinson Hyperlegible Next"/>
              </a:defRPr>
            </a:pPr>
            <a:r>
              <a:rPr lang="da-DK" sz="4200" b="1" dirty="0">
                <a:solidFill>
                  <a:srgbClr val="102F49"/>
                </a:solidFill>
                <a:latin typeface="Atkinson Hyperlegible Next"/>
              </a:rPr>
              <a:t>webtilgængelighed</a:t>
            </a:r>
          </a:p>
        </p:txBody>
      </p:sp>
      <p:sp>
        <p:nvSpPr>
          <p:cNvPr id="2" name="Eksempeloplysning">
            <a:extLst>
              <a:ext uri="{FF2B5EF4-FFF2-40B4-BE49-F238E27FC236}">
                <a16:creationId xmlns:a16="http://schemas.microsoft.com/office/drawing/2014/main" id="{0107C920-28C4-47D0-8D40-3386CF8E7FC2}"/>
              </a:ext>
            </a:extLst>
          </p:cNvPr>
          <p:cNvSpPr>
            <a:spLocks noGrp="1"/>
          </p:cNvSpPr>
          <p:nvPr/>
        </p:nvSpPr>
        <p:spPr>
          <a:xfrm>
            <a:off x="723900" y="3429000"/>
            <a:ext cx="9906000" cy="1619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/>
          <a:lstStyle>
            <a:defPPr>
              <a:defRPr lang="da-DK" sz="3000" dirty="0">
                <a:solidFill>
                  <a:srgbClr val="102F49"/>
                </a:solidFill>
                <a:latin typeface="Atkinson Hyperlegible Next"/>
              </a:defRPr>
            </a:defPPr>
          </a:lstStyle>
          <a:p>
            <a:pPr>
              <a:defRPr lang="da-DK" sz="3000" dirty="0">
                <a:solidFill>
                  <a:srgbClr val="102F49"/>
                </a:solidFill>
                <a:latin typeface="Atkinson Hyperlegible Next"/>
              </a:defRPr>
            </a:pPr>
            <a:r>
              <a:rPr lang="da-DK" sz="3000" dirty="0">
                <a:solidFill>
                  <a:srgbClr val="102F49"/>
                </a:solidFill>
                <a:latin typeface="Atkinson Hyperlegible Next"/>
              </a:rPr>
              <a:t>Øvelseseksempel med</a:t>
            </a:r>
          </a:p>
          <a:p>
            <a:pPr>
              <a:defRPr lang="da-DK" sz="3000" dirty="0">
                <a:solidFill>
                  <a:srgbClr val="102F49"/>
                </a:solidFill>
                <a:latin typeface="Atkinson Hyperlegible Next"/>
              </a:defRPr>
            </a:pPr>
            <a:r>
              <a:rPr lang="da-DK" sz="3000" dirty="0">
                <a:solidFill>
                  <a:srgbClr val="102F49"/>
                </a:solidFill>
                <a:latin typeface="Atkinson Hyperlegible Next"/>
              </a:rPr>
              <a:t>opdigtede oplysninger</a:t>
            </a:r>
          </a:p>
        </p:txBody>
      </p:sp>
    </p:spTree>
    <p:extLst>
      <p:ext uri="{BB962C8B-B14F-4D97-AF65-F5344CB8AC3E}">
        <p14:creationId xmlns:p14="http://schemas.microsoft.com/office/powerpoint/2010/main" val="7198622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">
            <a:extLst>
              <a:ext uri="{FF2B5EF4-FFF2-40B4-BE49-F238E27FC236}">
                <a16:creationId xmlns:a16="http://schemas.microsoft.com/office/drawing/2014/main" id="{4740AE45-8861-43CA-9814-766C60E3984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>
              <a:defRPr lang="da-DK" sz="4200" b="1" dirty="0">
                <a:solidFill>
                  <a:srgbClr val="102F49"/>
                </a:solidFill>
                <a:latin typeface="Atkinson Hyperlegible Next"/>
              </a:defRPr>
            </a:defPPr>
          </a:lstStyle>
          <a:p>
            <a:pPr>
              <a:defRPr lang="da-DK" sz="4200" b="1" dirty="0">
                <a:solidFill>
                  <a:srgbClr val="102F49"/>
                </a:solidFill>
                <a:latin typeface="Atkinson Hyperlegible Next"/>
              </a:defRPr>
            </a:pPr>
            <a:r>
              <a:rPr lang="da-DK" sz="4200" b="1" dirty="0">
                <a:solidFill>
                  <a:srgbClr val="102F49"/>
                </a:solidFill>
                <a:latin typeface="Atkinson Hyperlegible Next"/>
              </a:rPr>
              <a:t>Flest deltager i lokalet</a:t>
            </a:r>
          </a:p>
        </p:txBody>
      </p:sp>
      <p:graphicFrame>
        <p:nvGraphicFramePr>
          <p:cNvPr id="2" name="Deltagere efter deltagelsesform" descr="Vandret søjlediagram med opdigtede tal: 8 deltagere online og 12 i lokalet. Søjlerne begynder begge ved nul.">
            <a:extLst>
              <a:ext uri="{FF2B5EF4-FFF2-40B4-BE49-F238E27FC236}">
                <a16:creationId xmlns:a16="http://schemas.microsoft.com/office/drawing/2014/main" id="{68E41443-7F05-4E38-B28B-C44550137694}"/>
              </a:ext>
            </a:extLst>
          </p:cNvPr>
          <p:cNvGraphicFramePr/>
          <p:nvPr/>
        </p:nvGraphicFramePr>
        <p:xfrm>
          <a:off x="723900" y="2019300"/>
          <a:ext cx="10287000" cy="3333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Forklaring">
            <a:extLst>
              <a:ext uri="{FF2B5EF4-FFF2-40B4-BE49-F238E27FC236}">
                <a16:creationId xmlns:a16="http://schemas.microsoft.com/office/drawing/2014/main" id="{922DA447-8264-4BD1-9AB7-69375A4827B8}"/>
              </a:ext>
            </a:extLst>
          </p:cNvPr>
          <p:cNvSpPr>
            <a:spLocks noGrp="1"/>
          </p:cNvSpPr>
          <p:nvPr/>
        </p:nvSpPr>
        <p:spPr>
          <a:xfrm>
            <a:off x="723900" y="5810250"/>
            <a:ext cx="10477500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/>
          <a:lstStyle>
            <a:defPPr>
              <a:defRPr lang="da-DK" sz="3000" dirty="0">
                <a:solidFill>
                  <a:srgbClr val="102F49"/>
                </a:solidFill>
                <a:latin typeface="Atkinson Hyperlegible Next"/>
              </a:defRPr>
            </a:defPPr>
          </a:lstStyle>
          <a:p>
            <a:pPr>
              <a:defRPr lang="da-DK" sz="3000" dirty="0">
                <a:solidFill>
                  <a:srgbClr val="102F49"/>
                </a:solidFill>
                <a:latin typeface="Atkinson Hyperlegible Next"/>
              </a:defRPr>
            </a:pPr>
            <a:r>
              <a:rPr lang="da-DK" sz="3000" dirty="0">
                <a:solidFill>
                  <a:srgbClr val="102F49"/>
                </a:solidFill>
                <a:latin typeface="Atkinson Hyperlegible Next"/>
              </a:rPr>
              <a:t>Opdigtede tal: 20 deltagere i alt.</a:t>
            </a:r>
          </a:p>
        </p:txBody>
      </p:sp>
    </p:spTree>
    <p:extLst>
      <p:ext uri="{BB962C8B-B14F-4D97-AF65-F5344CB8AC3E}">
        <p14:creationId xmlns:p14="http://schemas.microsoft.com/office/powerpoint/2010/main" val="16388517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">
            <a:extLst>
              <a:ext uri="{FF2B5EF4-FFF2-40B4-BE49-F238E27FC236}">
                <a16:creationId xmlns:a16="http://schemas.microsoft.com/office/drawing/2014/main" id="{4740AE45-8861-43CA-9814-766C60E3984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>
              <a:defRPr lang="da-DK" sz="4200" b="1" dirty="0">
                <a:solidFill>
                  <a:srgbClr val="102F49"/>
                </a:solidFill>
                <a:latin typeface="Atkinson Hyperlegible Next"/>
              </a:defRPr>
            </a:defPPr>
          </a:lstStyle>
          <a:p>
            <a:pPr>
              <a:defRPr lang="da-DK" sz="4200" b="1" dirty="0">
                <a:solidFill>
                  <a:srgbClr val="102F49"/>
                </a:solidFill>
                <a:latin typeface="Atkinson Hyperlegible Next"/>
              </a:defRPr>
            </a:pPr>
            <a:r>
              <a:rPr lang="da-DK" sz="4200" b="1" dirty="0">
                <a:solidFill>
                  <a:srgbClr val="102F49"/>
                </a:solidFill>
                <a:latin typeface="Atkinson Hyperlegible Next"/>
              </a:rPr>
              <a:t>Få styr på dokumenterne</a:t>
            </a:r>
          </a:p>
        </p:txBody>
      </p:sp>
      <p:sp>
        <p:nvSpPr>
          <p:cNvPr id="2" name="Link til Word-guide">
            <a:extLst>
              <a:ext uri="{FF2B5EF4-FFF2-40B4-BE49-F238E27FC236}">
                <a16:creationId xmlns:a16="http://schemas.microsoft.com/office/drawing/2014/main" id="{8E1ACBC4-A5E0-4D26-AF61-4AE184BE8DA0}"/>
              </a:ext>
            </a:extLst>
          </p:cNvPr>
          <p:cNvSpPr>
            <a:spLocks noGrp="1"/>
          </p:cNvSpPr>
          <p:nvPr/>
        </p:nvSpPr>
        <p:spPr>
          <a:xfrm>
            <a:off x="723900" y="3000375"/>
            <a:ext cx="10382250" cy="1809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/>
          <a:lstStyle>
            <a:defPPr>
              <a:defRPr lang="da-DK" sz="3000" u="sng" dirty="0">
                <a:solidFill>
                  <a:srgbClr val="164E73"/>
                </a:solidFill>
                <a:latin typeface="Atkinson Hyperlegible Next"/>
              </a:defRPr>
            </a:defPPr>
          </a:lstStyle>
          <a:p>
            <a:pPr>
              <a:defRPr lang="da-DK" sz="3000" u="sng" dirty="0">
                <a:solidFill>
                  <a:srgbClr val="164E73"/>
                </a:solidFill>
                <a:latin typeface="Atkinson Hyperlegible Next"/>
              </a:defRPr>
            </a:pPr>
            <a:r>
              <a:rPr lang="da-DK" sz="3000" u="sng" dirty="0">
                <a:solidFill>
                  <a:srgbClr val="164E73"/>
                </a:solidFill>
                <a:latin typeface="Atkinson Hyperlegible Next"/>
                <a:hlinkClick r:id="rId3" tooltip="Åbn guiden til tilgængelige Word-dokumenter"/>
              </a:rPr>
              <a:t>Guide til tilgængelige</a:t>
            </a:r>
          </a:p>
          <a:p>
            <a:pPr>
              <a:defRPr lang="da-DK" sz="3000" u="sng" dirty="0">
                <a:solidFill>
                  <a:srgbClr val="164E73"/>
                </a:solidFill>
                <a:latin typeface="Atkinson Hyperlegible Next"/>
              </a:defRPr>
            </a:pPr>
            <a:r>
              <a:rPr lang="da-DK" sz="3000" u="sng" dirty="0">
                <a:solidFill>
                  <a:srgbClr val="164E73"/>
                </a:solidFill>
                <a:latin typeface="Atkinson Hyperlegible Next"/>
                <a:hlinkClick r:id="rId3" tooltip="Åbn guiden til tilgængelige Word-dokumenter"/>
              </a:rPr>
              <a:t>Word-dokumenter</a:t>
            </a:r>
          </a:p>
        </p:txBody>
      </p:sp>
    </p:spTree>
    <p:extLst>
      <p:ext uri="{BB962C8B-B14F-4D97-AF65-F5344CB8AC3E}">
        <p14:creationId xmlns:p14="http://schemas.microsoft.com/office/powerpoint/2010/main" val="1877811272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103</Words>
  <Application>Microsoft Macintosh PowerPoint</Application>
  <DocSecurity>0</DocSecurity>
  <PresentationFormat>Widescreen</PresentationFormat>
  <Paragraphs>12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Aptos</vt:lpstr>
      <vt:lpstr>Atkinson Hyperlegible Next</vt:lpstr>
      <vt:lpstr>ChatGPT</vt:lpstr>
      <vt:lpstr>Workshop om webtilgængelighed</vt:lpstr>
      <vt:lpstr>Flest deltager i lokalet</vt:lpstr>
      <vt:lpstr>Få styr på dokumenterne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Workshop – øvelseseksempel til PowerPoint-guiden</dc:title>
  <dc:creator>Forlæns</dc:creator>
  <cp:lastModifiedBy>Tobias Nyhuus Jensen</cp:lastModifiedBy>
  <cp:revision>1</cp:revision>
  <dcterms:created xsi:type="dcterms:W3CDTF">2026-10-13T08:36:40Z</dcterms:created>
  <dcterms:modified xsi:type="dcterms:W3CDTF">2026-10-13T08:44:24Z</dcterms:modified>
  <dc:language>da-DK</dc:language>
</cp:coreProperties>
</file>